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1" r:id="rId4"/>
    <p:sldId id="257" r:id="rId5"/>
    <p:sldId id="264" r:id="rId6"/>
    <p:sldId id="272" r:id="rId7"/>
    <p:sldId id="274" r:id="rId8"/>
    <p:sldId id="260" r:id="rId9"/>
    <p:sldId id="259" r:id="rId10"/>
    <p:sldId id="283" r:id="rId11"/>
    <p:sldId id="282" r:id="rId12"/>
    <p:sldId id="280" r:id="rId13"/>
    <p:sldId id="278" r:id="rId14"/>
    <p:sldId id="276" r:id="rId15"/>
    <p:sldId id="284" r:id="rId16"/>
    <p:sldId id="265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AF7"/>
    <a:srgbClr val="8A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212" autoAdjust="0"/>
    <p:restoredTop sz="94660"/>
  </p:normalViewPr>
  <p:slideViewPr>
    <p:cSldViewPr>
      <p:cViewPr varScale="1">
        <p:scale>
          <a:sx n="115" d="100"/>
          <a:sy n="115" d="100"/>
        </p:scale>
        <p:origin x="22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641FC-7842-4986-BF6D-73F3D0803429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ADC5-C02F-44EA-9351-40958CE96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4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ADC5-C02F-44EA-9351-40958CE96B6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99EF6F-E3B7-49DB-A851-CEB190AE1E07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9D1EE8-E047-48C1-BD8A-C6AEFB25F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mailto:info@p-irgroup.ru" TargetMode="External"/><Relationship Id="rId4" Type="http://schemas.openxmlformats.org/officeDocument/2006/relationships/hyperlink" Target="https://p-irgroup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7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12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0.png"/><Relationship Id="rId12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1.png"/><Relationship Id="rId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p-irgroup.ru" TargetMode="External"/><Relationship Id="rId5" Type="http://schemas.openxmlformats.org/officeDocument/2006/relationships/hyperlink" Target="https://p-irgroup.ru/" TargetMode="External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1" y="2636912"/>
            <a:ext cx="6741293" cy="16927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ромышленные блочные горелки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0" y="332656"/>
            <a:ext cx="6741294" cy="2186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437112"/>
            <a:ext cx="6741293" cy="4001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газовые /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жидкотопливные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/ комбинированные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0571" y="5085184"/>
            <a:ext cx="2393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«НПП «ПРИЗМА»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дилер в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УрФО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>(351) 2-777-666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https://p-irgroup.ru/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info@p-irgroup.ru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6" y="4977247"/>
            <a:ext cx="3581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7042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ПРЕИМУЩЕСТВА перед зарубежными аналогами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052736"/>
            <a:ext cx="5291048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200" b="1" dirty="0"/>
              <a:t>Отсутствие импортных комплектующих</a:t>
            </a:r>
          </a:p>
          <a:p>
            <a:pPr>
              <a:spcBef>
                <a:spcPts val="400"/>
              </a:spcBef>
            </a:pPr>
            <a:r>
              <a:rPr lang="ru-RU" sz="1200" dirty="0"/>
              <a:t>Максимально возможное применение отечественных комплектующих и продукции отечественных производителей. Как результат доступность и оперативность поставок. Цикл изготовления горелки занимает 5 рабочих дней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endParaRPr lang="ru-RU" sz="1200" dirty="0"/>
          </a:p>
          <a:p>
            <a:pPr>
              <a:spcBef>
                <a:spcPts val="400"/>
              </a:spcBef>
            </a:pPr>
            <a:r>
              <a:rPr lang="ru-RU" sz="1200" b="1" dirty="0"/>
              <a:t>Сервисная поддержка</a:t>
            </a:r>
          </a:p>
          <a:p>
            <a:pPr>
              <a:spcBef>
                <a:spcPts val="400"/>
              </a:spcBef>
            </a:pPr>
            <a:r>
              <a:rPr lang="ru-RU" sz="1200" dirty="0"/>
              <a:t>Наличие авторизованных сервисных центров во всех ФО России.</a:t>
            </a:r>
          </a:p>
          <a:p>
            <a:pPr>
              <a:spcBef>
                <a:spcPts val="400"/>
              </a:spcBef>
            </a:pPr>
            <a:r>
              <a:rPr lang="ru-RU" sz="1200" dirty="0"/>
              <a:t>Наличие складских запасов запасных частей (оперативная отправка и замена в течение 24 часов)</a:t>
            </a:r>
          </a:p>
          <a:p>
            <a:pPr>
              <a:spcBef>
                <a:spcPts val="400"/>
              </a:spcBef>
            </a:pPr>
            <a:r>
              <a:rPr lang="ru-RU" sz="1200" dirty="0"/>
              <a:t>Выезд сервисной службы в течение 72 часов на место.</a:t>
            </a:r>
          </a:p>
          <a:p>
            <a:pPr>
              <a:spcBef>
                <a:spcPts val="400"/>
              </a:spcBef>
            </a:pPr>
            <a:r>
              <a:rPr lang="ru-RU" sz="1200" dirty="0"/>
              <a:t>Возможность обучения Персонала и формирование склада быстро-изнашиваемых </a:t>
            </a:r>
            <a:r>
              <a:rPr lang="ru-RU" sz="1200" dirty="0" err="1"/>
              <a:t>зап.частей</a:t>
            </a:r>
            <a:r>
              <a:rPr lang="ru-RU" sz="1200" dirty="0"/>
              <a:t> на складе потребителя.</a:t>
            </a:r>
          </a:p>
          <a:p>
            <a:pPr>
              <a:spcBef>
                <a:spcPts val="400"/>
              </a:spcBef>
            </a:pPr>
            <a:endParaRPr lang="ru-RU" sz="1200" b="1" dirty="0"/>
          </a:p>
          <a:p>
            <a:pPr>
              <a:spcBef>
                <a:spcPts val="400"/>
              </a:spcBef>
            </a:pPr>
            <a:r>
              <a:rPr lang="ru-RU" sz="1200" b="1" dirty="0"/>
              <a:t>Расширенные гарантийные обязательства до 24 месяцев</a:t>
            </a:r>
          </a:p>
          <a:p>
            <a:pPr>
              <a:spcBef>
                <a:spcPts val="400"/>
              </a:spcBef>
            </a:pPr>
            <a:endParaRPr lang="ru-RU" sz="1200" b="1" dirty="0"/>
          </a:p>
          <a:p>
            <a:pPr>
              <a:spcBef>
                <a:spcPts val="400"/>
              </a:spcBef>
            </a:pPr>
            <a:r>
              <a:rPr lang="ru-RU" sz="1200" b="1" dirty="0"/>
              <a:t>Цена на 40-50% ниже импортных аналогов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7" y="1052736"/>
            <a:ext cx="298061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7042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ПРЕИМУЩЕСТВА перед зарубежными аналогами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052736"/>
            <a:ext cx="5003016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200" b="1" dirty="0" smtClean="0"/>
              <a:t>Все горелки комплектуются УФ фотодатчиком контроля пламени:</a:t>
            </a:r>
          </a:p>
          <a:p>
            <a:pPr>
              <a:spcBef>
                <a:spcPts val="400"/>
              </a:spcBef>
            </a:pPr>
            <a:r>
              <a:rPr lang="ru-RU" sz="1200" b="1" dirty="0" smtClean="0"/>
              <a:t>- </a:t>
            </a:r>
            <a:r>
              <a:rPr lang="ru-RU" sz="1200" dirty="0" smtClean="0"/>
              <a:t>увеличенный срок службы</a:t>
            </a:r>
            <a:r>
              <a:rPr lang="en-US" sz="1200" dirty="0" smtClean="0"/>
              <a:t> </a:t>
            </a:r>
            <a:r>
              <a:rPr lang="ru-RU" sz="1200" dirty="0" smtClean="0"/>
              <a:t>в сравнении с Электродом ионизации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- 100% селективность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- отсутствие необходимости сервисного обслуживания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endParaRPr lang="ru-RU" sz="1200" dirty="0" smtClean="0"/>
          </a:p>
          <a:p>
            <a:pPr>
              <a:spcBef>
                <a:spcPts val="400"/>
              </a:spcBef>
            </a:pPr>
            <a:r>
              <a:rPr lang="ru-RU" sz="1200" b="1" dirty="0" smtClean="0"/>
              <a:t>Все горелки выполнены в модуляционном исполнении</a:t>
            </a:r>
          </a:p>
          <a:p>
            <a:pPr>
              <a:spcBef>
                <a:spcPts val="400"/>
              </a:spcBef>
            </a:pPr>
            <a:r>
              <a:rPr lang="ru-RU" sz="1200" b="1" dirty="0" smtClean="0"/>
              <a:t>- Независимое позиционное регулирование подачи газа и воздуха</a:t>
            </a:r>
          </a:p>
          <a:p>
            <a:pPr>
              <a:spcBef>
                <a:spcPts val="400"/>
              </a:spcBef>
            </a:pPr>
            <a:r>
              <a:rPr lang="ru-RU" sz="1200" b="1" dirty="0" smtClean="0"/>
              <a:t>- </a:t>
            </a:r>
            <a:r>
              <a:rPr lang="ru-RU" sz="1200" dirty="0" smtClean="0"/>
              <a:t>Отсутствие механических «кулис»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- Горелки имеют заводскую настройку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endParaRPr lang="ru-RU" sz="1200" dirty="0"/>
          </a:p>
          <a:p>
            <a:pPr>
              <a:spcBef>
                <a:spcPts val="400"/>
              </a:spcBef>
            </a:pPr>
            <a:r>
              <a:rPr lang="ru-RU" sz="1200" b="1" dirty="0" smtClean="0"/>
              <a:t>Газовая арматура отечественного производства (СП «</a:t>
            </a:r>
            <a:r>
              <a:rPr lang="ru-RU" sz="1200" b="1" dirty="0" err="1" smtClean="0"/>
              <a:t>Термобрест</a:t>
            </a:r>
            <a:r>
              <a:rPr lang="ru-RU" sz="1200" b="1" dirty="0" smtClean="0"/>
              <a:t>»). 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Возможность приобретения запчастей (катушек, РТИ, клапанов) значительно дешевле зарубежных моноблоков, не приспособленных для ремонта</a:t>
            </a:r>
          </a:p>
          <a:p>
            <a:pPr>
              <a:spcBef>
                <a:spcPts val="400"/>
              </a:spcBef>
            </a:pPr>
            <a:endParaRPr lang="ru-RU" sz="1200" b="1" dirty="0"/>
          </a:p>
          <a:p>
            <a:pPr>
              <a:spcBef>
                <a:spcPts val="400"/>
              </a:spcBef>
            </a:pPr>
            <a:r>
              <a:rPr lang="ru-RU" sz="1200" b="1" dirty="0" smtClean="0"/>
              <a:t>Первичные приборы и датчики отечественного производства с унифицированными сигналами. 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Нет привязки к производителю в случае </a:t>
            </a:r>
            <a:r>
              <a:rPr lang="ru-RU" sz="1200" dirty="0" err="1" smtClean="0"/>
              <a:t>постгарантийного</a:t>
            </a:r>
            <a:r>
              <a:rPr lang="ru-RU" sz="1200" dirty="0" smtClean="0"/>
              <a:t> ремонта.</a:t>
            </a:r>
          </a:p>
        </p:txBody>
      </p:sp>
      <p:pic>
        <p:nvPicPr>
          <p:cNvPr id="1026" name="Picture 2" descr="\\192.168.1.99\Exchange\ФОТО_ИЗД\UVF-010\UVF-010 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55" y="1340768"/>
            <a:ext cx="1438078" cy="9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2" y="2492896"/>
            <a:ext cx="2631564" cy="164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1" y="4403664"/>
            <a:ext cx="1804987" cy="182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45334"/>
              </p:ext>
            </p:extLst>
          </p:nvPr>
        </p:nvGraphicFramePr>
        <p:xfrm>
          <a:off x="573242" y="969960"/>
          <a:ext cx="8136903" cy="5342188"/>
        </p:xfrm>
        <a:graphic>
          <a:graphicData uri="http://schemas.openxmlformats.org/drawingml/2006/table">
            <a:tbl>
              <a:tblPr firstRow="1" firstCol="1" bandRow="1"/>
              <a:tblGrid>
                <a:gridCol w="196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Производитель / страна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CINQUECENTO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(Италия)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TBL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(Италия)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ЕММА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(Россия)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Внешний вид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Удельная стоимость 1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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500 000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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400 000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Symbol"/>
                        </a:rPr>
                        <a:t>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190 000 </a:t>
                      </a: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  <a:endParaRPr lang="ru-RU" sz="11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Типоразмерный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ряд горелок по мощности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0.9-6.9 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(K750; K890; K990; RG510; RG515; RG520; RG525)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0.1-20 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TBML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50; 80; 120; 160; 120; 160; 200; 260; 360; 900; 1200; 1600; 2000)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0.03-8 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(С0.2; С0.05; С1; С2; С3; С4; С5)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Типоразмерный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ряд горелок по виду топлива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Газ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Жидкое топливо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Комбинированное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Газ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Жидкое топливо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Комбинированное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Газ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Жидкое топливо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Комбинированное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Типоразмерный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ряд по виду регулирования мощности горелок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2-х ступенчатое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Модулируемое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2-х ступенчатое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Модулируемое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2-х ступенчатое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Модулируемое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Частотное регулирование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Точность регулирования привода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кулисы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Привод позиц. Заслонок 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Коэффициент регулирования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Qmax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Qmin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4(5)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Выбросы (по реальным замерам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NOx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&lt;</a:t>
                      </a: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120 </a:t>
                      </a: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ppm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&lt;120 ppm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70-110 ppm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234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70" y="1020089"/>
            <a:ext cx="664366" cy="3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49606" y="1025410"/>
            <a:ext cx="448691" cy="2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Рисунок 11" descr="Описание: Файл:Flag of Italy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28760" y="1020089"/>
            <a:ext cx="456748" cy="3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\\192.168.1.99\Exchange\ФОТО_ИЗД\ЛОГОТИП 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83" y="1026440"/>
            <a:ext cx="912813" cy="295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229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2" y="1031200"/>
            <a:ext cx="445771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98" y="1762048"/>
            <a:ext cx="2149177" cy="12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Рисунок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b="4707"/>
          <a:stretch/>
        </p:blipFill>
        <p:spPr bwMode="auto">
          <a:xfrm>
            <a:off x="4650475" y="1784790"/>
            <a:ext cx="1863426" cy="12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СРАВНИТЕЛЬНЫЕ ХАРАКТЕРИСТИКИ ЭКВИВАЛЕНТНЫХ ПО КЛАССУ ГОРЕЛОК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ЕММА (ПРОМА, Россия), </a:t>
            </a:r>
            <a:r>
              <a:rPr lang="en-US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CIB </a:t>
            </a:r>
            <a:r>
              <a:rPr lang="en-US" sz="1600" b="1" dirty="0" err="1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Unigas</a:t>
            </a:r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 (Италия), </a:t>
            </a:r>
            <a:r>
              <a:rPr lang="en-US" sz="1600" b="1" dirty="0" err="1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Baltur</a:t>
            </a:r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 (Италия)</a:t>
            </a:r>
            <a:endParaRPr lang="ru-RU" sz="16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Рисунок 1" descr="Описание: Блочная газовая горелка Emma от 0,35 до 8,0 МВ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07" y="1751365"/>
            <a:ext cx="1863427" cy="12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26" y="1007601"/>
            <a:ext cx="894805" cy="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27246"/>
              </p:ext>
            </p:extLst>
          </p:nvPr>
        </p:nvGraphicFramePr>
        <p:xfrm>
          <a:off x="672130" y="696797"/>
          <a:ext cx="7845874" cy="5700392"/>
        </p:xfrm>
        <a:graphic>
          <a:graphicData uri="http://schemas.openxmlformats.org/drawingml/2006/table">
            <a:tbl>
              <a:tblPr firstRow="1" firstCol="1" bandRow="1"/>
              <a:tblGrid>
                <a:gridCol w="94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1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CINQUECENTO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(Италия)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TBL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(Италия)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ЕММА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(Россия)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87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Автоматика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Контроллер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LAMTEK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Сафар 110/410/420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Приводы заслонок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SIEMENS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SIEMENS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DM-04-230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(ПРОМА, 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газовых клапанов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Термобрест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(Беларусь)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Контроль пламени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Электрод ионизационный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Электрод ионизационный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Фотодатчик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UVF-010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(ПРОМА, 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Контроль герметичности клапанов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С 1 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С 1 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С 0.8 МВт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Реле давления газа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DUNGS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DUNGS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РД-016 с 2 </a:t>
                      </a:r>
                      <a:r>
                        <a:rPr lang="ru-RU" sz="1100" b="1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уставками</a:t>
                      </a: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и манометром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(ПРОМА, Россия)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Керамика на электроды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Спец.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Спец.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Типовая (г.Домодедово, Россия)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Источник в/напряжения для розжига.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FIDA COMPACT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FIDA COMPACT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ИВН-01; ИВН-ТР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(ПРОМА, Россия)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Частотное регулирование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с июня 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Корпус: материал, окраска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Литой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Алюминий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порошковая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Литой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Алюминий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порошковая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Литой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Алюминий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порошковая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Система подавления гистерезиса избытка кислорода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 изготовления, поставки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120 дней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120 дней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14-21 день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Гарантийные обязательства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2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Размер возможной скидки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до 35%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Сервисные центры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во всех ФО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Trade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есть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1" marR="4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3" name="Рисунок 11" descr="Описание: Файл:Flag of Ital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8633" y="329504"/>
            <a:ext cx="456748" cy="3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56" y="307707"/>
            <a:ext cx="894805" cy="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89" y="317016"/>
            <a:ext cx="664366" cy="3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04855" y="317016"/>
            <a:ext cx="448691" cy="2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\\192.168.1.99\Exchange\ФОТО_ИЗД\ЛОГОТИП 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28" y="295582"/>
            <a:ext cx="912813" cy="295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99" y="300342"/>
            <a:ext cx="445771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2877" y="6363647"/>
            <a:ext cx="41777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*информация с открытых источников. Представлены варианты возможной комплектации</a:t>
            </a:r>
            <a:endParaRPr lang="ru-RU" sz="700" i="1" dirty="0"/>
          </a:p>
        </p:txBody>
      </p:sp>
      <p:pic>
        <p:nvPicPr>
          <p:cNvPr id="7178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6" y="1789708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6" y="1412776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01" y="1030883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26" y="1405533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26" y="1796058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61" y="1401507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61" y="1030883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53" y="3187188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53" y="3723646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27" y="4026799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43" y="4657272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61" y="2204864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Файл:Flag of Belarus.svg — Википед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43" y="1789708"/>
            <a:ext cx="228620" cy="1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86072" y="4669438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57789" y="4657272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53" y="3179559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48" y="3187188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91" y="1012145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85701" y="4010755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64819" y="4020082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65075"/>
              </p:ext>
            </p:extLst>
          </p:nvPr>
        </p:nvGraphicFramePr>
        <p:xfrm>
          <a:off x="1215538" y="818921"/>
          <a:ext cx="7203656" cy="5538365"/>
        </p:xfrm>
        <a:graphic>
          <a:graphicData uri="http://schemas.openxmlformats.org/drawingml/2006/table">
            <a:tbl>
              <a:tblPr firstRow="1" firstCol="1" bandRow="1"/>
              <a:tblGrid>
                <a:gridCol w="233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37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Модель горелки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Италия</a:t>
                      </a:r>
                    </a:p>
                  </a:txBody>
                  <a:tcPr marL="36661" marR="36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Италия</a:t>
                      </a:r>
                    </a:p>
                  </a:txBody>
                  <a:tcPr marL="36661" marR="36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</a:t>
                      </a:r>
                    </a:p>
                  </a:txBody>
                  <a:tcPr marL="36661" marR="36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CINQUECENTO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TBL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ЕММА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R515A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TBG MC 480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С4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Диапазон тепловой мощности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0.6-4.5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МВт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0.48-4.8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 МВт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0.65-4.1 МВт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Стоимость горелки с газовой рампой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2 400 000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00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780 000 </a:t>
                      </a: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  <a:endParaRPr lang="ru-RU" sz="11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Топливо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Природный газ</a:t>
                      </a: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Природный газ</a:t>
                      </a: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Природный газ</a:t>
                      </a: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Эл. двигатели вентилятора (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3000 об/мин)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132M-2P-B5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160 000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TRIF. KW11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по запросу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АИС 132 SB2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24 000 </a:t>
                      </a: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  <a:endParaRPr lang="ru-RU" sz="11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Реле давления газа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Dungs GW500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х 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DUNGS LGW3A4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х 15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РД-016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с манометром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 х 4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000 </a:t>
                      </a: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  <a:endParaRPr lang="ru-RU" sz="11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газовых клапанов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 VGD40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250 000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 VGD40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250 000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Термобрест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50 000 </a:t>
                      </a: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Источник в/напряжения для розжига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FIDA COMPACT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10 000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FIDA COMPACT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10 000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ИВН-01; ИВН-ТР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7 000 ₽</a:t>
                      </a: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Приводы заслонок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 SQL33.03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46 000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SIEMENS SQM40.281A20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89 000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DM-04-230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От 6 000 </a:t>
                      </a:r>
                      <a:r>
                        <a:rPr lang="ru-RU" sz="1100" b="1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₽</a:t>
                      </a:r>
                      <a:endParaRPr lang="ru-RU" sz="11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Мощность электродвигателя, кВт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9.2 кВт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11 кВт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11 кВт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горелки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250 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250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260 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Габаритные размеры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1700х1600х770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1037х1037х905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1600х1100х980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1" marR="36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206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65" y="1085261"/>
            <a:ext cx="601867" cy="3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Рисунок 13" descr="Описание: Файл:Flag of Ital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37323" y="1085261"/>
            <a:ext cx="4095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Рисунок 14" descr="Описание: Файл:Flag of Ital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1737" y="1124644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192.168.1.99\Exchange\ФОТО_ИЗД\ЛОГОТИП 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24" y="1079605"/>
            <a:ext cx="792088" cy="2444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201" name="Рисунок 15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93" y="1085934"/>
            <a:ext cx="3524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81218" y="33265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Пример </a:t>
            </a:r>
            <a:r>
              <a:rPr lang="ru-RU" sz="1600" b="1" dirty="0" smtClean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стоимости </a:t>
            </a:r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газовой горелки и её комплектующих для котла 4 МВт*</a:t>
            </a:r>
          </a:p>
        </p:txBody>
      </p:sp>
      <p:pic>
        <p:nvPicPr>
          <p:cNvPr id="23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5" y="3080433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40" y="3722703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2" y="5013176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3" y="4509120"/>
            <a:ext cx="217385" cy="1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2957"/>
            <a:ext cx="604459" cy="2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37" y="3645024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89" y="4077072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0" y="5047065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13" y="5093645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43" y="4077072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43" y="3668725"/>
            <a:ext cx="214498" cy="1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44189" y="4482038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09596" y="4509120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Файл:Flag of Belarus.svg — Википед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5" y="4091461"/>
            <a:ext cx="228620" cy="1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34342" y="3127427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0" descr="Описание: Файл:Flag of Italy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08011" y="3129819"/>
            <a:ext cx="224345" cy="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37323" y="6279897"/>
            <a:ext cx="23871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*информация с открытых источников.</a:t>
            </a:r>
            <a:r>
              <a:rPr lang="en-US" sz="700" i="1" dirty="0" smtClean="0"/>
              <a:t> 16.04.2024</a:t>
            </a:r>
            <a:r>
              <a:rPr lang="ru-RU" sz="700" i="1" dirty="0" smtClean="0"/>
              <a:t> </a:t>
            </a:r>
            <a:endParaRPr lang="ru-RU" sz="700" i="1" dirty="0"/>
          </a:p>
        </p:txBody>
      </p:sp>
      <p:pic>
        <p:nvPicPr>
          <p:cNvPr id="40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22384"/>
              </p:ext>
            </p:extLst>
          </p:nvPr>
        </p:nvGraphicFramePr>
        <p:xfrm>
          <a:off x="349570" y="798368"/>
          <a:ext cx="8266365" cy="5761226"/>
        </p:xfrm>
        <a:graphic>
          <a:graphicData uri="http://schemas.openxmlformats.org/drawingml/2006/table">
            <a:tbl>
              <a:tblPr firstRow="1" firstCol="1" bandRow="1"/>
              <a:tblGrid>
                <a:gridCol w="260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63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САФАР-4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 контроллер управления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ДРДМ, датчики-реле давления механические</a:t>
                      </a: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180" marR="471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РД-016, реле давления на 24В/220В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Lamtec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BT330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 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DUNGS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PREMASGARD 111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LMV26.300A2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Danfoss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KPI 35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Baroli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02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80" marR="471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5" descr="\\192.168.1.99\Exchange\ФОТО_ИЗД\ЛОГОТИП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2" y="1220584"/>
            <a:ext cx="902600" cy="3145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229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49" y="1673916"/>
            <a:ext cx="420537" cy="28305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8080" y="1166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СРАВНИТЕЛЬНЫЕ ХАРАКТЕРИСТИКИ ЭКВИВАЛЕНТНЫХ ПО </a:t>
            </a:r>
            <a:r>
              <a:rPr lang="ru-RU" sz="1600" b="1" dirty="0" smtClean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КЛАССУ</a:t>
            </a:r>
          </a:p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Calibri" pitchFamily="34" charset="0"/>
                <a:cs typeface="Calibri" pitchFamily="34" charset="0"/>
              </a:rPr>
              <a:t>некоторых устройств с зарубежными аналогами</a:t>
            </a:r>
            <a:endParaRPr lang="ru-RU" sz="16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478" y="2051051"/>
            <a:ext cx="81785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47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6" y="1253560"/>
            <a:ext cx="1349737" cy="12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31478" y="2051052"/>
            <a:ext cx="72648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400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pic>
        <p:nvPicPr>
          <p:cNvPr id="13" name="Picture 5" descr="\\192.168.1.99\Exchange\ФОТО_ИЗД\ЛОГОТИП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2" y="1235848"/>
            <a:ext cx="902600" cy="3145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9" y="1689180"/>
            <a:ext cx="420537" cy="28305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47" y="1002903"/>
            <a:ext cx="1111836" cy="14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\\192.168.1.99\Exchange\ФОТО_ИЗД\ЛОГОТИП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89" y="1190982"/>
            <a:ext cx="902600" cy="3145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9" name="Рисунок 12" descr="Описание: https://upload.wikimedia.org/wikipedia/commons/thumb/f/f3/Flag_of_Russia.svg/250px-Flag_of_Rus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6" y="1644314"/>
            <a:ext cx="420537" cy="28305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09" y="3556823"/>
            <a:ext cx="451852" cy="2711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17" y="3145851"/>
            <a:ext cx="753636" cy="29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70" y="3122830"/>
            <a:ext cx="1315262" cy="120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05" y="2972226"/>
            <a:ext cx="984810" cy="14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26" y="3564033"/>
            <a:ext cx="451852" cy="2711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95" y="2993182"/>
            <a:ext cx="733992" cy="4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96" y="5025349"/>
            <a:ext cx="950002" cy="13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72" y="5147899"/>
            <a:ext cx="1132993" cy="22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96" y="5579924"/>
            <a:ext cx="455712" cy="27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670525" y="5913404"/>
            <a:ext cx="81785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44 000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0511" y="3960464"/>
            <a:ext cx="90922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188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000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1531" y="3924407"/>
            <a:ext cx="81785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20 000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281" y="3913861"/>
            <a:ext cx="81785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25 000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70525" y="2051050"/>
            <a:ext cx="72648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071320" y="869883"/>
            <a:ext cx="72008" cy="5615723"/>
          </a:xfrm>
          <a:prstGeom prst="line">
            <a:avLst/>
          </a:prstGeom>
          <a:ln w="28575">
            <a:solidFill>
              <a:srgbClr val="89CAF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40152" y="874676"/>
            <a:ext cx="72008" cy="5615723"/>
          </a:xfrm>
          <a:prstGeom prst="line">
            <a:avLst/>
          </a:prstGeom>
          <a:ln w="28575">
            <a:solidFill>
              <a:srgbClr val="89CAF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50538" y="6086011"/>
            <a:ext cx="90922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95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000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92" y="5147899"/>
            <a:ext cx="1304507" cy="131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21" y="5136583"/>
            <a:ext cx="970483" cy="46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806123" y="5969330"/>
            <a:ext cx="81785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20 000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₽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78" y="5578017"/>
            <a:ext cx="454286" cy="2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4" y="1169448"/>
            <a:ext cx="900911" cy="12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44" y="3574690"/>
            <a:ext cx="451852" cy="2711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Brand We Carry :Service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05" y="3217893"/>
            <a:ext cx="1124487" cy="3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5" y="5082137"/>
            <a:ext cx="1393983" cy="121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 descr="Флаг Германи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05" y="5536145"/>
            <a:ext cx="451852" cy="2711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4" y="3132226"/>
            <a:ext cx="1669164" cy="10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39" y="5207738"/>
            <a:ext cx="1196912" cy="2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704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Взаимодействие ПАО «ГАЗПРОМ» и НПП ПРОМА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9" y="3429000"/>
            <a:ext cx="3528393" cy="244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9" y="908720"/>
            <a:ext cx="3528393" cy="22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83300" y="908720"/>
            <a:ext cx="5003016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400" dirty="0" smtClean="0"/>
              <a:t>По результатам участия в техническом совете и техническом аудите 2020-2023 годах был создан и согласован ПЛАН-МЕРОПРИЯТИЙ утвержденный начальником Управления ПАО «Газпром» А.А. </a:t>
            </a:r>
            <a:r>
              <a:rPr lang="ru-RU" sz="1400" dirty="0" err="1" smtClean="0"/>
              <a:t>Шаповало</a:t>
            </a:r>
            <a:r>
              <a:rPr lang="ru-RU" sz="1400" dirty="0" smtClean="0"/>
              <a:t>.</a:t>
            </a:r>
          </a:p>
          <a:p>
            <a:pPr>
              <a:spcBef>
                <a:spcPts val="400"/>
              </a:spcBef>
            </a:pPr>
            <a:endParaRPr lang="ru-RU" sz="1400" dirty="0" smtClean="0"/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ru-RU" sz="1400" b="1" dirty="0" smtClean="0"/>
              <a:t>Основные этапы: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Выбор места проведения испытаний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Разработка и согласование РД и ТД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Изготовление горелочного устройства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Монтаж и ПНР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Наработка 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Приемочные испытания комиссией ПАО Газпром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Заключение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ru-RU" sz="1400" dirty="0" smtClean="0"/>
              <a:t>Сертификация в СДС </a:t>
            </a:r>
            <a:r>
              <a:rPr lang="ru-RU" sz="1400" dirty="0" err="1" smtClean="0"/>
              <a:t>Интергазсерт</a:t>
            </a:r>
            <a:endParaRPr lang="ru-RU" sz="1400" dirty="0"/>
          </a:p>
          <a:p>
            <a:pPr>
              <a:spcBef>
                <a:spcPts val="400"/>
              </a:spcBef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704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Взаимодействие ПАО «ГАЗПРОМ» и НПП ПРОМА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764704"/>
            <a:ext cx="47525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100" b="1" dirty="0" smtClean="0"/>
              <a:t>Основные этапы:</a:t>
            </a: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 smtClean="0"/>
              <a:t>Выбор места проведения испытаний </a:t>
            </a:r>
          </a:p>
          <a:p>
            <a:pPr>
              <a:spcBef>
                <a:spcPts val="400"/>
              </a:spcBef>
            </a:pPr>
            <a:r>
              <a:rPr lang="ru-RU" sz="1100" b="1" dirty="0" smtClean="0"/>
              <a:t>Результат</a:t>
            </a:r>
            <a:r>
              <a:rPr lang="ru-RU" sz="1100" dirty="0" smtClean="0"/>
              <a:t>: Котельная ООО «Газпром </a:t>
            </a:r>
            <a:r>
              <a:rPr lang="ru-RU" sz="1100" dirty="0" err="1" smtClean="0"/>
              <a:t>Трансгаз</a:t>
            </a:r>
            <a:r>
              <a:rPr lang="ru-RU" sz="1100" dirty="0" smtClean="0"/>
              <a:t> Казань», ООО «</a:t>
            </a:r>
            <a:r>
              <a:rPr lang="ru-RU" sz="1100" dirty="0" err="1" smtClean="0"/>
              <a:t>Приволжскгаз</a:t>
            </a:r>
            <a:r>
              <a:rPr lang="ru-RU" sz="1100" dirty="0" smtClean="0"/>
              <a:t>». Замена горелки </a:t>
            </a:r>
            <a:r>
              <a:rPr lang="en-US" sz="1100" dirty="0" err="1" smtClean="0"/>
              <a:t>Weishaupt</a:t>
            </a:r>
            <a:r>
              <a:rPr lang="ru-RU" sz="1100" dirty="0"/>
              <a:t> </a:t>
            </a:r>
            <a:r>
              <a:rPr lang="en-US" sz="1100" dirty="0" smtClean="0"/>
              <a:t>WM </a:t>
            </a:r>
            <a:r>
              <a:rPr lang="en-US" sz="1100" dirty="0"/>
              <a:t>- </a:t>
            </a:r>
            <a:r>
              <a:rPr lang="en-US" sz="1100" dirty="0" smtClean="0"/>
              <a:t>G10 </a:t>
            </a:r>
            <a:r>
              <a:rPr lang="ru-RU" sz="1100" dirty="0" smtClean="0"/>
              <a:t>на существующем котле </a:t>
            </a:r>
            <a:r>
              <a:rPr lang="ru-RU" sz="1100" dirty="0" err="1" smtClean="0"/>
              <a:t>Турботерм</a:t>
            </a:r>
            <a:r>
              <a:rPr lang="ru-RU" sz="1100" dirty="0" smtClean="0"/>
              <a:t> ТТ-800. </a:t>
            </a:r>
            <a:r>
              <a:rPr lang="ru-RU" sz="1100" b="1" dirty="0"/>
              <a:t>Июль-август </a:t>
            </a:r>
            <a:r>
              <a:rPr lang="ru-RU" sz="1100" b="1" dirty="0" smtClean="0"/>
              <a:t>2023г.</a:t>
            </a:r>
          </a:p>
          <a:p>
            <a:pPr>
              <a:spcBef>
                <a:spcPts val="400"/>
              </a:spcBef>
            </a:pPr>
            <a:endParaRPr lang="ru-RU" sz="1100" dirty="0" smtClean="0"/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 smtClean="0"/>
              <a:t>Разработка и согласование РД и ТД :</a:t>
            </a:r>
          </a:p>
          <a:p>
            <a:pPr>
              <a:spcBef>
                <a:spcPts val="400"/>
              </a:spcBef>
            </a:pPr>
            <a:r>
              <a:rPr lang="ru-RU" sz="1100" b="1" dirty="0"/>
              <a:t>Результат</a:t>
            </a:r>
            <a:r>
              <a:rPr lang="ru-RU" sz="1100" b="1" dirty="0" smtClean="0"/>
              <a:t>: </a:t>
            </a:r>
            <a:r>
              <a:rPr lang="ru-RU" sz="1100" dirty="0" smtClean="0"/>
              <a:t>Изменение в существующий проект, согласование применения горелки с заводом-изготовителем котла (</a:t>
            </a:r>
            <a:r>
              <a:rPr lang="ru-RU" sz="1100" dirty="0" err="1" smtClean="0"/>
              <a:t>Рэмэкс</a:t>
            </a:r>
            <a:r>
              <a:rPr lang="ru-RU" sz="1100" dirty="0" smtClean="0"/>
              <a:t>, котел </a:t>
            </a:r>
            <a:r>
              <a:rPr lang="ru-RU" sz="1100" dirty="0" err="1" smtClean="0"/>
              <a:t>Турботерм</a:t>
            </a:r>
            <a:r>
              <a:rPr lang="ru-RU" sz="1100" dirty="0" smtClean="0"/>
              <a:t> ТТ-800</a:t>
            </a:r>
            <a:r>
              <a:rPr lang="en-US" sz="1100" dirty="0" smtClean="0"/>
              <a:t>)</a:t>
            </a:r>
            <a:r>
              <a:rPr lang="ru-RU" sz="1100" dirty="0" smtClean="0"/>
              <a:t>. </a:t>
            </a:r>
            <a:r>
              <a:rPr lang="ru-RU" sz="1100" b="1" dirty="0"/>
              <a:t>А</a:t>
            </a:r>
            <a:r>
              <a:rPr lang="ru-RU" sz="1100" b="1" dirty="0" smtClean="0"/>
              <a:t>вгуст 2023г.</a:t>
            </a:r>
          </a:p>
          <a:p>
            <a:pPr>
              <a:spcBef>
                <a:spcPts val="400"/>
              </a:spcBef>
            </a:pPr>
            <a:endParaRPr lang="ru-RU" sz="1100" dirty="0" smtClean="0"/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 smtClean="0"/>
              <a:t>Изготовление горелочного устройства </a:t>
            </a:r>
            <a:endParaRPr lang="en-US" sz="1100" b="1" dirty="0" smtClean="0"/>
          </a:p>
          <a:p>
            <a:pPr>
              <a:spcBef>
                <a:spcPts val="400"/>
              </a:spcBef>
            </a:pPr>
            <a:r>
              <a:rPr lang="ru-RU" sz="1100" b="1" dirty="0" smtClean="0"/>
              <a:t>Результат: </a:t>
            </a:r>
            <a:r>
              <a:rPr lang="ru-RU" sz="1100" dirty="0" smtClean="0"/>
              <a:t>поставка горелки </a:t>
            </a:r>
            <a:r>
              <a:rPr lang="en-US" sz="1100" dirty="0" smtClean="0"/>
              <a:t>EMMA-C1-1,0</a:t>
            </a:r>
            <a:r>
              <a:rPr lang="ru-RU" sz="1100" dirty="0" smtClean="0"/>
              <a:t>МВт. </a:t>
            </a:r>
            <a:r>
              <a:rPr lang="ru-RU" sz="1100" b="1" dirty="0" smtClean="0"/>
              <a:t>Август </a:t>
            </a:r>
            <a:r>
              <a:rPr lang="ru-RU" sz="1100" b="1" dirty="0"/>
              <a:t>2023г</a:t>
            </a:r>
            <a:r>
              <a:rPr lang="ru-RU" sz="1100" b="1" dirty="0" smtClean="0"/>
              <a:t>.</a:t>
            </a:r>
          </a:p>
          <a:p>
            <a:pPr>
              <a:spcBef>
                <a:spcPts val="400"/>
              </a:spcBef>
            </a:pPr>
            <a:endParaRPr lang="ru-RU" sz="1100" b="1" dirty="0" smtClean="0"/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 smtClean="0"/>
              <a:t>Монтаж и ПНР</a:t>
            </a:r>
          </a:p>
          <a:p>
            <a:pPr>
              <a:spcBef>
                <a:spcPts val="400"/>
              </a:spcBef>
            </a:pPr>
            <a:r>
              <a:rPr lang="ru-RU" sz="1100" b="1" dirty="0"/>
              <a:t>Результат: </a:t>
            </a:r>
            <a:r>
              <a:rPr lang="ru-RU" sz="1100" dirty="0" smtClean="0"/>
              <a:t>Запуск котла к отопительному сезону. </a:t>
            </a:r>
            <a:r>
              <a:rPr lang="ru-RU" sz="1100" b="1" dirty="0" smtClean="0"/>
              <a:t>Сентябрь</a:t>
            </a:r>
            <a:r>
              <a:rPr lang="ru-RU" sz="1100" dirty="0" smtClean="0"/>
              <a:t> </a:t>
            </a:r>
            <a:r>
              <a:rPr lang="ru-RU" sz="1100" b="1" dirty="0" smtClean="0"/>
              <a:t>2023г</a:t>
            </a:r>
            <a:r>
              <a:rPr lang="ru-RU" sz="1100" b="1" dirty="0"/>
              <a:t>.</a:t>
            </a:r>
          </a:p>
          <a:p>
            <a:pPr marL="171450" indent="-171450">
              <a:spcBef>
                <a:spcPts val="400"/>
              </a:spcBef>
              <a:buFontTx/>
              <a:buChar char="-"/>
            </a:pPr>
            <a:endParaRPr lang="ru-RU" sz="1100" b="1" dirty="0" smtClean="0"/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 smtClean="0"/>
              <a:t>Наработка </a:t>
            </a:r>
          </a:p>
          <a:p>
            <a:pPr>
              <a:spcBef>
                <a:spcPts val="400"/>
              </a:spcBef>
            </a:pPr>
            <a:r>
              <a:rPr lang="ru-RU" sz="1100" b="1" dirty="0"/>
              <a:t>Результат: </a:t>
            </a:r>
            <a:r>
              <a:rPr lang="ru-RU" sz="1100" dirty="0" smtClean="0"/>
              <a:t>Безаварийная работа горелки и котла. </a:t>
            </a:r>
            <a:r>
              <a:rPr lang="ru-RU" sz="1100" b="1" dirty="0" smtClean="0"/>
              <a:t>Сентябрь-Декабрь</a:t>
            </a:r>
            <a:r>
              <a:rPr lang="ru-RU" sz="1100" dirty="0" smtClean="0"/>
              <a:t> </a:t>
            </a:r>
            <a:r>
              <a:rPr lang="ru-RU" sz="1100" b="1" dirty="0" smtClean="0"/>
              <a:t>2023г</a:t>
            </a:r>
          </a:p>
          <a:p>
            <a:pPr>
              <a:spcBef>
                <a:spcPts val="400"/>
              </a:spcBef>
            </a:pPr>
            <a:endParaRPr lang="ru-RU" sz="1100" b="1" dirty="0" smtClean="0"/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 smtClean="0"/>
              <a:t>Приемочные испытания комиссией ПАО Газпром. </a:t>
            </a: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100" b="1" dirty="0"/>
              <a:t>Результат: </a:t>
            </a:r>
            <a:r>
              <a:rPr lang="ru-RU" sz="1100" dirty="0" smtClean="0"/>
              <a:t>Выдача заключения и рекомендательного письма для Дочерних Обществ «О применении отечественных горелочных устройств».</a:t>
            </a:r>
            <a:endParaRPr lang="ru-RU" sz="1100" b="1" dirty="0"/>
          </a:p>
          <a:p>
            <a:pPr marL="171450" indent="-171450">
              <a:spcBef>
                <a:spcPts val="400"/>
              </a:spcBef>
              <a:buFontTx/>
              <a:buChar char="-"/>
            </a:pPr>
            <a:endParaRPr lang="ru-RU" sz="1100" b="1" dirty="0" smtClean="0"/>
          </a:p>
        </p:txBody>
      </p:sp>
      <p:pic>
        <p:nvPicPr>
          <p:cNvPr id="8" name="Picture 1" descr="C:\Users\teleshev.m\Downloads\photo168484679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31" y="735326"/>
            <a:ext cx="3168352" cy="25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eleshev.m\Downloads\WhatsApp Image 2023-09-12 at 12.54.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07" y="3388499"/>
            <a:ext cx="1942281" cy="25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eleshev.m\Downloads\WhatsApp Image 2023-09-12 at 12.54.04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8499"/>
            <a:ext cx="1942282" cy="25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704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Взаимодействие ПАО «ГАЗПРОМ» и НПП ПРОМА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3905"/>
            <a:ext cx="1553555" cy="50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8707"/>
            <a:ext cx="3600400" cy="539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8708"/>
            <a:ext cx="3494921" cy="539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teleshev.m\Downloads\photo16795855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720"/>
            <a:ext cx="40513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:\Users\teleshev.m\Downloads\photo1679585548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8" y="908720"/>
            <a:ext cx="40513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163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4749" y="371475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ЗАКЛЮЧЕНИЕ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9356"/>
            <a:ext cx="3055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«НПП «ПРИЗМА»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дилер в </a:t>
            </a:r>
            <a:r>
              <a:rPr lang="ru-RU" sz="13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УрФО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Тел: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/>
              <a:t>(351) 2-777-666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https://p-irgroup.ru</a:t>
            </a:r>
            <a:r>
              <a:rPr lang="en-US" sz="13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3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info@p-irgroup.ru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4044" y="3861048"/>
            <a:ext cx="4280694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400" b="1" dirty="0"/>
              <a:t>Выбирая горелки НПП ПРОМА вы </a:t>
            </a:r>
            <a:r>
              <a:rPr lang="ru-RU" sz="1400" b="1" dirty="0" smtClean="0"/>
              <a:t>получаете:</a:t>
            </a:r>
            <a:endParaRPr lang="ru-RU" sz="1400" b="1" dirty="0"/>
          </a:p>
          <a:p>
            <a:pPr marL="342900" indent="-342900">
              <a:spcBef>
                <a:spcPts val="400"/>
              </a:spcBef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Высокотехнологичные горелочные устройства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Адаптированные под требования и реалии российской эксплуатации.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Реальное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импортозамещение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, а не замена «импорта» на «другой импорт»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Техническая поддержка и сеть сервисных центров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по всей России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Предложения по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trade-in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импортных горелок на горелки ЭММА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5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sz="quarter" idx="13"/>
          </p:nvPr>
        </p:nvSpPr>
        <p:spPr>
          <a:xfrm>
            <a:off x="2916484" y="2564904"/>
            <a:ext cx="5872162" cy="36724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250" b="1" dirty="0">
                <a:solidFill>
                  <a:schemeClr val="tx1"/>
                </a:solidFill>
              </a:rPr>
              <a:t>Предприятие располагает собственной производственно-технической базой: около 5000м</a:t>
            </a:r>
            <a:r>
              <a:rPr lang="ru-RU" sz="1250" b="1" baseline="30000" dirty="0">
                <a:solidFill>
                  <a:schemeClr val="tx1"/>
                </a:solidFill>
              </a:rPr>
              <a:t>2</a:t>
            </a:r>
            <a:r>
              <a:rPr lang="ru-RU" sz="1250" b="1" dirty="0">
                <a:solidFill>
                  <a:schemeClr val="tx1"/>
                </a:solidFill>
              </a:rPr>
              <a:t> производственных и 1000м</a:t>
            </a:r>
            <a:r>
              <a:rPr lang="ru-RU" sz="1250" b="1" baseline="30000" dirty="0">
                <a:solidFill>
                  <a:schemeClr val="tx1"/>
                </a:solidFill>
              </a:rPr>
              <a:t>2</a:t>
            </a:r>
            <a:r>
              <a:rPr lang="ru-RU" sz="1250" b="1" dirty="0">
                <a:solidFill>
                  <a:schemeClr val="tx1"/>
                </a:solidFill>
              </a:rPr>
              <a:t> административных площадей, позволяет ежегодно выпускать до 60000 единиц продукции.</a:t>
            </a:r>
            <a:endParaRPr lang="ru-RU" sz="1250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sz="1250" b="1" dirty="0">
                <a:solidFill>
                  <a:schemeClr val="tx1"/>
                </a:solidFill>
              </a:rPr>
              <a:t>- металлообрабатывающее производство </a:t>
            </a:r>
            <a:r>
              <a:rPr lang="ru-RU" sz="1250" dirty="0">
                <a:solidFill>
                  <a:schemeClr val="tx1"/>
                </a:solidFill>
              </a:rPr>
              <a:t>с современным парком станков с ЧПУ, включая токарные автоматы и многокоординатные обрабатывающие центры.</a:t>
            </a:r>
          </a:p>
          <a:p>
            <a:pPr marL="45720" indent="0" algn="just">
              <a:buNone/>
            </a:pPr>
            <a:r>
              <a:rPr lang="ru-RU" sz="1250" b="1" dirty="0">
                <a:solidFill>
                  <a:schemeClr val="tx1"/>
                </a:solidFill>
              </a:rPr>
              <a:t>- лаборатория огневых испытаний. </a:t>
            </a:r>
            <a:r>
              <a:rPr lang="ru-RU" sz="1250" dirty="0">
                <a:solidFill>
                  <a:schemeClr val="tx1"/>
                </a:solidFill>
              </a:rPr>
              <a:t>Позволят в режиме реального времени испытывать горелочное оборудование на расходные характеристики, а так же контролировать выбросы </a:t>
            </a:r>
            <a:r>
              <a:rPr lang="en-US" sz="1250" dirty="0" err="1">
                <a:solidFill>
                  <a:schemeClr val="tx1"/>
                </a:solidFill>
              </a:rPr>
              <a:t>NOx</a:t>
            </a:r>
            <a:r>
              <a:rPr lang="en-US" sz="1250" dirty="0">
                <a:solidFill>
                  <a:schemeClr val="tx1"/>
                </a:solidFill>
              </a:rPr>
              <a:t>, CO</a:t>
            </a:r>
            <a:r>
              <a:rPr lang="ru-RU" sz="1250" dirty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sz="1250" b="1" dirty="0">
                <a:solidFill>
                  <a:schemeClr val="tx1"/>
                </a:solidFill>
              </a:rPr>
              <a:t>- электромонтажное производство </a:t>
            </a:r>
            <a:r>
              <a:rPr lang="ru-RU" sz="1250" dirty="0">
                <a:solidFill>
                  <a:schemeClr val="tx1"/>
                </a:solidFill>
              </a:rPr>
              <a:t>с автоматизированными линиями монтажа печатных плат </a:t>
            </a:r>
            <a:r>
              <a:rPr lang="en-US" sz="1250" dirty="0">
                <a:solidFill>
                  <a:schemeClr val="tx1"/>
                </a:solidFill>
              </a:rPr>
              <a:t>SMD</a:t>
            </a:r>
            <a:r>
              <a:rPr lang="ru-RU" sz="1250" dirty="0">
                <a:solidFill>
                  <a:schemeClr val="tx1"/>
                </a:solidFill>
              </a:rPr>
              <a:t> и волновой пайки. </a:t>
            </a:r>
            <a:r>
              <a:rPr lang="ru-RU" sz="1250" dirty="0" smtClean="0">
                <a:solidFill>
                  <a:schemeClr val="tx1"/>
                </a:solidFill>
              </a:rPr>
              <a:t>Фото-визуального </a:t>
            </a:r>
            <a:r>
              <a:rPr lang="ru-RU" sz="1250" dirty="0">
                <a:solidFill>
                  <a:schemeClr val="tx1"/>
                </a:solidFill>
              </a:rPr>
              <a:t>селективного контроля плат.</a:t>
            </a:r>
          </a:p>
          <a:p>
            <a:pPr marL="45720" indent="0" algn="just">
              <a:buNone/>
            </a:pPr>
            <a:r>
              <a:rPr lang="ru-RU" sz="1250" b="1" dirty="0">
                <a:solidFill>
                  <a:schemeClr val="tx1"/>
                </a:solidFill>
              </a:rPr>
              <a:t>- инженерный центр. </a:t>
            </a:r>
            <a:r>
              <a:rPr lang="ru-RU" sz="1250" dirty="0">
                <a:solidFill>
                  <a:schemeClr val="tx1"/>
                </a:solidFill>
              </a:rPr>
              <a:t>Более 10 новых разработок ежегодно.</a:t>
            </a:r>
          </a:p>
          <a:p>
            <a:pPr marL="45720" indent="0" algn="just">
              <a:buNone/>
            </a:pPr>
            <a:r>
              <a:rPr lang="ru-RU" sz="1250" b="1" dirty="0">
                <a:solidFill>
                  <a:schemeClr val="tx1"/>
                </a:solidFill>
              </a:rPr>
              <a:t>- собственная метрологическая лаборатория поверки средств измерений.</a:t>
            </a:r>
          </a:p>
          <a:p>
            <a:pPr marL="45720" indent="0" algn="just">
              <a:buNone/>
            </a:pPr>
            <a:r>
              <a:rPr lang="ru-RU" sz="1250" dirty="0">
                <a:solidFill>
                  <a:schemeClr val="tx1"/>
                </a:solidFill>
              </a:rPr>
              <a:t>- </a:t>
            </a:r>
            <a:r>
              <a:rPr lang="ru-RU" sz="1250" b="1" dirty="0">
                <a:solidFill>
                  <a:schemeClr val="tx1"/>
                </a:solidFill>
              </a:rPr>
              <a:t>Более 100 человек персонала.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51" name="Picture 6" descr="IMG_6966_новый разме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73"/>
          <a:stretch/>
        </p:blipFill>
        <p:spPr bwMode="auto">
          <a:xfrm>
            <a:off x="389600" y="2636912"/>
            <a:ext cx="2520948" cy="149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192.168.1.99\Exchange\_MISHA\_Adel\Фото базы\20200605_141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5"/>
            <a:ext cx="374381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1.99\Exchange\_MISHA\_Adel\Фото базы\20200605_141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1220"/>
            <a:ext cx="391797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1.99\Exchange\ФОТО_ИЗД\Эмма горелка\IMG_4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83355"/>
            <a:ext cx="2515013" cy="1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76328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 объема реализации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блочных </a:t>
            </a:r>
            <a:r>
              <a:rPr lang="ru-RU" dirty="0"/>
              <a:t>горелок в </a:t>
            </a: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5189" y="3573016"/>
            <a:ext cx="4609853" cy="287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464" y="1256181"/>
            <a:ext cx="4431691" cy="258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985212" y="1256181"/>
            <a:ext cx="368983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dirty="0" smtClean="0"/>
              <a:t>Ежегодный рост потребления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dirty="0" smtClean="0"/>
              <a:t>Высокая </a:t>
            </a:r>
            <a:r>
              <a:rPr lang="ru-RU" sz="1300" dirty="0" err="1" smtClean="0"/>
              <a:t>маржинальность</a:t>
            </a:r>
            <a:endParaRPr lang="ru-RU" sz="1300" dirty="0" smtClean="0"/>
          </a:p>
          <a:p>
            <a:pPr marL="285750" indent="-285750">
              <a:lnSpc>
                <a:spcPct val="150000"/>
              </a:lnSpc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dirty="0"/>
              <a:t>Стабильный рынок </a:t>
            </a:r>
            <a:r>
              <a:rPr lang="ru-RU" sz="1300" dirty="0" smtClean="0"/>
              <a:t>сбыта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dirty="0" smtClean="0"/>
              <a:t>Зависимость </a:t>
            </a:r>
            <a:r>
              <a:rPr lang="ru-RU" sz="1300" dirty="0"/>
              <a:t>от курса </a:t>
            </a:r>
            <a:r>
              <a:rPr lang="ru-RU" sz="1300" dirty="0" smtClean="0"/>
              <a:t>валют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dirty="0" smtClean="0"/>
              <a:t>Высокие цены на запасные части и комплектующие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795" y="4497345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Основные горелки представленные в России</a:t>
            </a:r>
          </a:p>
          <a:p>
            <a:pPr>
              <a:lnSpc>
                <a:spcPct val="150000"/>
              </a:lnSpc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</a:t>
            </a:r>
            <a:r>
              <a:rPr lang="ru-RU" dirty="0" smtClean="0"/>
              <a:t>о появления </a:t>
            </a:r>
            <a:r>
              <a:rPr lang="en-US" dirty="0" smtClean="0"/>
              <a:t>EMMA</a:t>
            </a:r>
            <a:endParaRPr lang="ru-RU" dirty="0"/>
          </a:p>
        </p:txBody>
      </p:sp>
      <p:pic>
        <p:nvPicPr>
          <p:cNvPr id="9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704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Моноблочные горелки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Emma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96752"/>
            <a:ext cx="4176464" cy="467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/>
              <a:t>Модельный ряд – </a:t>
            </a:r>
            <a:r>
              <a:rPr lang="en-US" sz="1400" b="1" dirty="0" smtClean="0"/>
              <a:t>0,</a:t>
            </a:r>
            <a:r>
              <a:rPr lang="ru-RU" sz="1400" b="1" dirty="0" smtClean="0"/>
              <a:t>2 до 8,0 МВт</a:t>
            </a:r>
            <a:endParaRPr lang="ru-RU" sz="1400" b="1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Комплект поставки газовой горелки: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Газовая часть с Запорными </a:t>
            </a:r>
            <a:r>
              <a:rPr lang="ru-RU" sz="1300" dirty="0"/>
              <a:t>и </a:t>
            </a:r>
            <a:r>
              <a:rPr lang="ru-RU" sz="1300" dirty="0" smtClean="0"/>
              <a:t>регулирующими устройствами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Воздушная часть с вентилятором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Первичные датчики контроля и регулирования, включая оптический датчик погасания пламени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Шкаф управления и безопасности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endParaRPr lang="ru-RU" sz="13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ru-RU" sz="1300" b="1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Комплект </a:t>
            </a:r>
            <a:r>
              <a:rPr lang="ru-RU" sz="1300" b="1" dirty="0"/>
              <a:t>поставки </a:t>
            </a:r>
            <a:r>
              <a:rPr lang="ru-RU" sz="1300" b="1" dirty="0" smtClean="0"/>
              <a:t>Комбинированной горелки</a:t>
            </a:r>
            <a:r>
              <a:rPr lang="ru-RU" sz="1300" b="1" dirty="0"/>
              <a:t>: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Газовая </a:t>
            </a:r>
            <a:r>
              <a:rPr lang="ru-RU" sz="1300" dirty="0"/>
              <a:t>часть с Запорными и регулирующими </a:t>
            </a:r>
            <a:r>
              <a:rPr lang="ru-RU" sz="1300" dirty="0" smtClean="0"/>
              <a:t>устройствами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err="1" smtClean="0"/>
              <a:t>Жидкотопливная</a:t>
            </a:r>
            <a:r>
              <a:rPr lang="ru-RU" sz="1300" dirty="0" smtClean="0"/>
              <a:t> часть включая: топливный насос, э/м клапана, комплект форсунок 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/>
              <a:t>Воздушная часть с </a:t>
            </a:r>
            <a:r>
              <a:rPr lang="ru-RU" sz="1300" dirty="0" smtClean="0"/>
              <a:t>вентилятором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/>
              <a:t>Первичные датчики контроля и регулирования, включая оптический датчик погасания пламени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/>
              <a:t>Шкаф управления и </a:t>
            </a:r>
            <a:r>
              <a:rPr lang="ru-RU" sz="1300" dirty="0" smtClean="0"/>
              <a:t>безопасности</a:t>
            </a:r>
            <a:endParaRPr lang="ru-RU" sz="1300" dirty="0"/>
          </a:p>
        </p:txBody>
      </p:sp>
      <p:pic>
        <p:nvPicPr>
          <p:cNvPr id="1026" name="Picture 2" descr="\\192.168.1.99\Exchange\ФОТО_ИЗД\Эмма горелка\Эмма Комби\Эмма-Комб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3" y="3588740"/>
            <a:ext cx="367638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3" y="1028670"/>
            <a:ext cx="3989587" cy="250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sz="quarter" idx="13"/>
          </p:nvPr>
        </p:nvSpPr>
        <p:spPr>
          <a:xfrm>
            <a:off x="4860032" y="419166"/>
            <a:ext cx="4176464" cy="6120680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14000"/>
              </a:lnSpc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НПП ПРОМА </a:t>
            </a:r>
          </a:p>
          <a:p>
            <a:pPr marL="45720" indent="0" algn="just">
              <a:lnSpc>
                <a:spcPct val="114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плотно сотрудничает с научными институтами и специалистами по термодинамике и горелочным устройствам.</a:t>
            </a:r>
          </a:p>
          <a:p>
            <a:pPr marL="45720" indent="0" algn="just">
              <a:lnSpc>
                <a:spcPct val="114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Это позволяет создавать математические модели всего теплотехнического процесса, таким образом находить проблемы и оперативно решать их: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Неравномерность прогрева камеры (локальные перегревы и застойные зоны).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Оптимальная форма факела для конкретной  камеры сгорания.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Формирование газо-воздушной смеси, что в конечном итоге влияет на эмиссии топочных газов (выбросы </a:t>
            </a:r>
            <a:r>
              <a:rPr lang="en-US" sz="1400" dirty="0" smtClean="0">
                <a:solidFill>
                  <a:schemeClr val="tx1"/>
                </a:solidFill>
              </a:rPr>
              <a:t>NO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en-US" sz="1400" dirty="0" smtClean="0">
                <a:solidFill>
                  <a:schemeClr val="tx1"/>
                </a:solidFill>
              </a:rPr>
              <a:t>CO)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45720" indent="0" algn="just">
              <a:lnSpc>
                <a:spcPct val="114000"/>
              </a:lnSpc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Партнеры по НИОКР:</a:t>
            </a:r>
            <a:endParaRPr lang="ru-RU" sz="1300" b="1" dirty="0">
              <a:solidFill>
                <a:schemeClr val="tx1"/>
              </a:solidFill>
            </a:endParaRPr>
          </a:p>
          <a:p>
            <a:pPr marL="45720" indent="0" algn="just">
              <a:lnSpc>
                <a:spcPct val="114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КНИИТУ </a:t>
            </a:r>
            <a:r>
              <a:rPr lang="ru-RU" sz="1300" dirty="0">
                <a:solidFill>
                  <a:schemeClr val="tx1"/>
                </a:solidFill>
              </a:rPr>
              <a:t>КАИ, кафедра двигателей</a:t>
            </a:r>
          </a:p>
          <a:p>
            <a:pPr marL="45720" indent="0" algn="just">
              <a:lnSpc>
                <a:spcPct val="114000"/>
              </a:lnSpc>
              <a:buNone/>
            </a:pPr>
            <a:r>
              <a:rPr lang="ru-RU" sz="1300" dirty="0">
                <a:solidFill>
                  <a:schemeClr val="tx1"/>
                </a:solidFill>
              </a:rPr>
              <a:t>Лаборатория Гидродинамики и Теплообмена Института Энергетики и перспективных технологий Федерального исследовательского центра Казанского научного центра Российской академии Наук (ФИЦ </a:t>
            </a:r>
            <a:r>
              <a:rPr lang="ru-RU" sz="1300" dirty="0" err="1">
                <a:solidFill>
                  <a:schemeClr val="tx1"/>
                </a:solidFill>
              </a:rPr>
              <a:t>КазНЦ</a:t>
            </a:r>
            <a:r>
              <a:rPr lang="ru-RU" sz="1300" dirty="0">
                <a:solidFill>
                  <a:schemeClr val="tx1"/>
                </a:solidFill>
              </a:rPr>
              <a:t> РАН</a:t>
            </a:r>
            <a:r>
              <a:rPr lang="ru-RU" sz="1300" dirty="0" smtClean="0">
                <a:solidFill>
                  <a:schemeClr val="tx1"/>
                </a:solidFill>
              </a:rPr>
              <a:t>)</a:t>
            </a:r>
          </a:p>
          <a:p>
            <a:pPr marL="45720" indent="0" algn="just">
              <a:buNone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3" y="4360932"/>
            <a:ext cx="2655909" cy="167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128" y="2396169"/>
            <a:ext cx="19240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7564" y="4563202"/>
            <a:ext cx="2033177" cy="9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" y="170508"/>
            <a:ext cx="47378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224161"/>
            <a:ext cx="26329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31" y="183584"/>
            <a:ext cx="87711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Комбинированные численные и экспериментальные исследования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5793" y="2828537"/>
            <a:ext cx="1742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Цифровой двойник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3649" y="3861048"/>
            <a:ext cx="1742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Опытный образец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"/>
          <a:stretch/>
        </p:blipFill>
        <p:spPr bwMode="auto">
          <a:xfrm>
            <a:off x="2483768" y="2340589"/>
            <a:ext cx="6660232" cy="26093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1835696" y="2205999"/>
            <a:ext cx="1080120" cy="914925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074249" y="3933056"/>
            <a:ext cx="841567" cy="7666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54" r="2878"/>
          <a:stretch/>
        </p:blipFill>
        <p:spPr bwMode="auto">
          <a:xfrm>
            <a:off x="4959361" y="1013280"/>
            <a:ext cx="1520020" cy="1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-25400" y="3550156"/>
            <a:ext cx="91694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10" y="5194155"/>
            <a:ext cx="1566044" cy="12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169565"/>
            <a:ext cx="1704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08" y="5203768"/>
            <a:ext cx="1221223" cy="1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888830" y="6407648"/>
            <a:ext cx="1742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Газ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58880" y="6397450"/>
            <a:ext cx="1742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Дизель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Picture 2" descr="\\192.168.1.99\Exchange\ФОТО_ИЗД\Эмма горелка\Эмма Комби\Эмма-Комб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9"/>
            <a:ext cx="2390709" cy="16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9" y="1124744"/>
            <a:ext cx="2359547" cy="183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19" y="1013281"/>
            <a:ext cx="2226407" cy="119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6227"/>
            <a:ext cx="2024441" cy="13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704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Моноблочные горелки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Emma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 производители котельного оборудования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0475" y="1771453"/>
            <a:ext cx="616343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en-US" sz="1600" b="1" dirty="0" smtClean="0"/>
              <a:t>LAVART</a:t>
            </a:r>
            <a:r>
              <a:rPr lang="ru-RU" sz="1600" b="1" dirty="0" smtClean="0"/>
              <a:t> </a:t>
            </a:r>
            <a:r>
              <a:rPr lang="ru-RU" sz="1600" i="1" dirty="0" smtClean="0"/>
              <a:t>(Завод ОМЗИТ, г. Омск)</a:t>
            </a:r>
            <a:endParaRPr lang="en-US" sz="1600" i="1" dirty="0" smtClean="0"/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en-US" sz="1600" b="1" dirty="0" smtClean="0"/>
              <a:t>ARCUS </a:t>
            </a:r>
            <a:r>
              <a:rPr lang="en-US" sz="1600" i="1" dirty="0" smtClean="0"/>
              <a:t>(</a:t>
            </a:r>
            <a:r>
              <a:rPr lang="ru-RU" sz="1600" i="1" dirty="0" smtClean="0"/>
              <a:t>Ижевский котельный завод, г. Ижевск)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ru-RU" sz="1600" b="1" dirty="0" smtClean="0"/>
              <a:t>БИКЗ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Бийский</a:t>
            </a:r>
            <a:r>
              <a:rPr lang="ru-RU" sz="1600" i="1" dirty="0" smtClean="0"/>
              <a:t> Котельный Завод, г. Бийск)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ru-RU" sz="1600" b="1" dirty="0" smtClean="0"/>
              <a:t>РЭМЭКС </a:t>
            </a:r>
            <a:r>
              <a:rPr lang="ru-RU" sz="1600" i="1" dirty="0" smtClean="0"/>
              <a:t>(РЭМЭКС-</a:t>
            </a:r>
            <a:r>
              <a:rPr lang="ru-RU" sz="1600" i="1" dirty="0" err="1" smtClean="0"/>
              <a:t>Энерго</a:t>
            </a:r>
            <a:r>
              <a:rPr lang="ru-RU" sz="1600" i="1" dirty="0" smtClean="0"/>
              <a:t>, Московская Область)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en-US" sz="1600" b="1" dirty="0" smtClean="0"/>
              <a:t>ROSSEN </a:t>
            </a:r>
            <a:r>
              <a:rPr lang="en-US" sz="1600" i="1" dirty="0" smtClean="0"/>
              <a:t>(</a:t>
            </a:r>
            <a:r>
              <a:rPr lang="ru-RU" sz="1600" i="1" dirty="0" smtClean="0"/>
              <a:t>ЗКО, г. Туймазы)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ru-RU" sz="1600" b="1" dirty="0" smtClean="0"/>
              <a:t>Котлы </a:t>
            </a:r>
            <a:r>
              <a:rPr lang="en-US" sz="1600" b="1" dirty="0" smtClean="0"/>
              <a:t>NORD </a:t>
            </a:r>
            <a:r>
              <a:rPr lang="en-US" sz="1600" i="1" dirty="0" smtClean="0"/>
              <a:t>(</a:t>
            </a:r>
            <a:r>
              <a:rPr lang="ru-RU" sz="1600" i="1" dirty="0" smtClean="0"/>
              <a:t>Северная Компания, г. Санкт-Петербург)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Tx/>
              <a:buChar char="-"/>
            </a:pPr>
            <a:r>
              <a:rPr lang="ru-RU" sz="1600" b="1" dirty="0" smtClean="0"/>
              <a:t>И другие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600" dirty="0"/>
          </a:p>
        </p:txBody>
      </p:sp>
      <p:sp>
        <p:nvSpPr>
          <p:cNvPr id="2" name="AutoShape 2" descr="Промышленная группа ROS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56" y="4271570"/>
            <a:ext cx="144780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0" y="1828121"/>
            <a:ext cx="1671365" cy="5697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arcus.pro/bitrix/templates/arkus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41" y="2407058"/>
            <a:ext cx="996702" cy="445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1" y="3129258"/>
            <a:ext cx="1730375" cy="273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83" y="3598972"/>
            <a:ext cx="1731492" cy="425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НОРД 1 1 - КОТЛЫ НОР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83" y="4714120"/>
            <a:ext cx="1473892" cy="5600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1136353"/>
            <a:ext cx="882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600" dirty="0" smtClean="0"/>
              <a:t>Применение </a:t>
            </a:r>
            <a:r>
              <a:rPr lang="ru-RU" sz="1600" dirty="0"/>
              <a:t>горелок </a:t>
            </a:r>
            <a:r>
              <a:rPr lang="en-US" sz="1600" dirty="0"/>
              <a:t>EMMA </a:t>
            </a:r>
            <a:r>
              <a:rPr lang="ru-RU" sz="1600" dirty="0"/>
              <a:t>согласован с ведущими котельными заводами России:</a:t>
            </a:r>
          </a:p>
        </p:txBody>
      </p:sp>
      <p:pic>
        <p:nvPicPr>
          <p:cNvPr id="13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704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МОНОБЛОЧНЫЕ ГОРЕЛКИ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Emma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0303" y="1052736"/>
            <a:ext cx="4415394" cy="450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Низкие выбросы </a:t>
            </a:r>
            <a:r>
              <a:rPr lang="en-US" sz="1300" b="1" dirty="0" err="1" smtClean="0"/>
              <a:t>N</a:t>
            </a:r>
            <a:r>
              <a:rPr lang="en-US" sz="1300" b="1" dirty="0" err="1"/>
              <a:t>O</a:t>
            </a:r>
            <a:r>
              <a:rPr lang="en-US" sz="1300" b="1" dirty="0" err="1" smtClean="0"/>
              <a:t>x</a:t>
            </a:r>
            <a:r>
              <a:rPr lang="en-US" sz="1300" b="1" dirty="0" smtClean="0"/>
              <a:t> </a:t>
            </a:r>
            <a:r>
              <a:rPr lang="ru-RU" sz="1300" b="1" dirty="0" smtClean="0"/>
              <a:t>и </a:t>
            </a:r>
            <a:r>
              <a:rPr lang="en-US" sz="1300" b="1" dirty="0" smtClean="0"/>
              <a:t>CO</a:t>
            </a:r>
            <a:endParaRPr lang="ru-RU" sz="1300" b="1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Полностью отечественное производство из отечественных комплектующих.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Взаимозаменяемость с зарубежными блочными горелками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Низкая стоимость </a:t>
            </a:r>
            <a:r>
              <a:rPr lang="ru-RU" sz="1300" b="1" dirty="0" err="1" smtClean="0"/>
              <a:t>постгарантийного</a:t>
            </a:r>
            <a:r>
              <a:rPr lang="ru-RU" sz="1300" b="1" dirty="0" smtClean="0"/>
              <a:t> обслуживания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Обслуживание не требует высокой квалификации персонала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Сроки изготовления от 1 недели!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Запасные части и комплектующие всегда на складе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300" b="1" dirty="0" smtClean="0"/>
              <a:t>Преимущества перед зарубежными аналогами: 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Цена на 30-40% ниже импортных аналогов.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Климатическое исполнение от минус 50</a:t>
            </a:r>
            <a:r>
              <a:rPr lang="en-US" sz="1300" dirty="0" smtClean="0"/>
              <a:t>º</a:t>
            </a:r>
            <a:r>
              <a:rPr lang="ru-RU" sz="1300" dirty="0" smtClean="0"/>
              <a:t>С (У2). Возможность применения на открытом воздухе.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Высокая ремонтопригодность и доступность запасных частей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ru-RU" sz="1300" dirty="0" smtClean="0"/>
              <a:t>Возможность исполнения под нужды заказчика</a:t>
            </a:r>
            <a:endParaRPr lang="ru-RU" sz="1300" dirty="0"/>
          </a:p>
        </p:txBody>
      </p:sp>
      <p:pic>
        <p:nvPicPr>
          <p:cNvPr id="3076" name="Picture 4" descr="C:\Users\teleshev.m\Downloads\WhatsApp Image 2023-03-21 at 20.14.1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396" y="964542"/>
            <a:ext cx="2051382" cy="30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leshev.m\Downloads\WhatsApp Image 2023-03-23 at 18.09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9" y="4077072"/>
            <a:ext cx="4076919" cy="20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4313" y="1003733"/>
            <a:ext cx="1945925" cy="29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7042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НПП ПРОМА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ПРЕИМУЩЕСТВА перед зарубежными аналогами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052736"/>
            <a:ext cx="5435064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200" b="1" dirty="0" smtClean="0"/>
              <a:t>Полностью собственная разработка. Не упрощенная реплика импортных производителей. 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Результат научно-технического проекта с применением собственных инновационных решений и анализа успешных современных решений благодаря развитию собственного ИТЦ и привлечению в штат научных сотрудников РАН и Федеральных Университетов в области гидродинамики, теплообмена и горения.</a:t>
            </a:r>
          </a:p>
          <a:p>
            <a:pPr>
              <a:spcBef>
                <a:spcPts val="400"/>
              </a:spcBef>
            </a:pPr>
            <a:endParaRPr lang="ru-RU" sz="1200" dirty="0"/>
          </a:p>
          <a:p>
            <a:pPr>
              <a:spcBef>
                <a:spcPts val="400"/>
              </a:spcBef>
            </a:pPr>
            <a:r>
              <a:rPr lang="ru-RU" sz="1200" b="1" dirty="0" smtClean="0"/>
              <a:t>Собственное производство 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Полный цикл производства, начиная от отливок корпусов, рабочих колес и блоков управления.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Наличие персонала и оборудования.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Испытательные стенды.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Сертификаты </a:t>
            </a:r>
            <a:r>
              <a:rPr lang="ru-RU" sz="1200" dirty="0" err="1" smtClean="0"/>
              <a:t>Интергазсерт</a:t>
            </a:r>
            <a:r>
              <a:rPr lang="ru-RU" sz="1200" dirty="0" smtClean="0"/>
              <a:t> и заключение </a:t>
            </a:r>
            <a:r>
              <a:rPr lang="ru-RU" sz="1200" dirty="0" err="1" smtClean="0"/>
              <a:t>Минпромторга</a:t>
            </a:r>
            <a:r>
              <a:rPr lang="ru-RU" sz="1200" dirty="0" smtClean="0"/>
              <a:t> по Постановлению Правительства №719 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endParaRPr lang="ru-RU" sz="1200" dirty="0" smtClean="0"/>
          </a:p>
          <a:p>
            <a:pPr>
              <a:spcBef>
                <a:spcPts val="400"/>
              </a:spcBef>
            </a:pPr>
            <a:r>
              <a:rPr lang="ru-RU" sz="1200" b="1" dirty="0" smtClean="0"/>
              <a:t>Улучшенные технические характеристики</a:t>
            </a:r>
          </a:p>
          <a:p>
            <a:pPr>
              <a:spcBef>
                <a:spcPts val="400"/>
              </a:spcBef>
            </a:pPr>
            <a:r>
              <a:rPr lang="ru-RU" sz="1200" dirty="0" smtClean="0"/>
              <a:t>В том числе по эмиссии и выбросам СО и </a:t>
            </a:r>
            <a:r>
              <a:rPr lang="en-US" sz="1200" dirty="0" err="1" smtClean="0"/>
              <a:t>NOx</a:t>
            </a:r>
            <a:r>
              <a:rPr lang="ru-RU" sz="1200" dirty="0" smtClean="0"/>
              <a:t> (с учетом требований нового ГОСТа</a:t>
            </a:r>
            <a:r>
              <a:rPr lang="en-US" sz="1200" dirty="0"/>
              <a:t>,</a:t>
            </a:r>
            <a:r>
              <a:rPr lang="ru-RU" sz="1200" dirty="0" smtClean="0"/>
              <a:t> вступающего в силу после 2025 года)</a:t>
            </a:r>
            <a:endParaRPr lang="en-US" sz="1200" b="1" dirty="0"/>
          </a:p>
          <a:p>
            <a:pPr>
              <a:spcBef>
                <a:spcPts val="400"/>
              </a:spcBef>
            </a:pPr>
            <a:r>
              <a:rPr lang="ru-RU" sz="1200" dirty="0" smtClean="0"/>
              <a:t>Подтверждение характеристик как на цифровых двойниках, так и на реальных испытаниях и в процессе эксплуатации свыше 2 лет.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0" y="1484784"/>
            <a:ext cx="2756134" cy="17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192.168.1.99\Exchange\ФОТО_ИЗД\Эмма горелка\IMG_4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0" y="3717032"/>
            <a:ext cx="2756134" cy="16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192.168.1.99\Exchange\ФОТО_ИЗД\ЛОГОТИП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" y="6449993"/>
            <a:ext cx="1013161" cy="328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5025</TotalTime>
  <Words>1752</Words>
  <Application>Microsoft Office PowerPoint</Application>
  <PresentationFormat>Экран (4:3)</PresentationFormat>
  <Paragraphs>411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Georgia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НПП ПРОМА Горение и контроль пламени с 1989 года</dc:title>
  <dc:creator>Hewlett-Packard Company</dc:creator>
  <cp:lastModifiedBy>Alexander</cp:lastModifiedBy>
  <cp:revision>101</cp:revision>
  <dcterms:created xsi:type="dcterms:W3CDTF">2020-09-23T12:21:14Z</dcterms:created>
  <dcterms:modified xsi:type="dcterms:W3CDTF">2024-05-06T11:10:58Z</dcterms:modified>
</cp:coreProperties>
</file>